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4"/>
  </p:notesMasterIdLst>
  <p:sldIdLst>
    <p:sldId id="264" r:id="rId5"/>
    <p:sldId id="2134805727" r:id="rId6"/>
    <p:sldId id="5054" r:id="rId7"/>
    <p:sldId id="362" r:id="rId8"/>
    <p:sldId id="2134805738" r:id="rId9"/>
    <p:sldId id="2134805801" r:id="rId10"/>
    <p:sldId id="2076137127" r:id="rId11"/>
    <p:sldId id="2134805796" r:id="rId12"/>
    <p:sldId id="2134805799" r:id="rId13"/>
    <p:sldId id="2134805800" r:id="rId14"/>
    <p:sldId id="2761" r:id="rId15"/>
    <p:sldId id="2750" r:id="rId16"/>
    <p:sldId id="2134805802" r:id="rId17"/>
    <p:sldId id="2776" r:id="rId18"/>
    <p:sldId id="564" r:id="rId19"/>
    <p:sldId id="2134805797" r:id="rId20"/>
    <p:sldId id="2134805798" r:id="rId21"/>
    <p:sldId id="2134805803" r:id="rId22"/>
    <p:sldId id="2758" r:id="rId23"/>
    <p:sldId id="2134805742" r:id="rId24"/>
    <p:sldId id="522" r:id="rId25"/>
    <p:sldId id="2737" r:id="rId26"/>
    <p:sldId id="281" r:id="rId27"/>
    <p:sldId id="303" r:id="rId28"/>
    <p:sldId id="313" r:id="rId29"/>
    <p:sldId id="2134805746" r:id="rId30"/>
    <p:sldId id="2134805752" r:id="rId31"/>
    <p:sldId id="2134805753" r:id="rId32"/>
    <p:sldId id="282" r:id="rId33"/>
    <p:sldId id="288" r:id="rId34"/>
    <p:sldId id="289" r:id="rId35"/>
    <p:sldId id="292" r:id="rId36"/>
    <p:sldId id="283" r:id="rId37"/>
    <p:sldId id="284" r:id="rId38"/>
    <p:sldId id="290" r:id="rId39"/>
    <p:sldId id="293" r:id="rId40"/>
    <p:sldId id="285" r:id="rId41"/>
    <p:sldId id="286" r:id="rId42"/>
    <p:sldId id="2134805754" r:id="rId43"/>
    <p:sldId id="2134805755" r:id="rId44"/>
    <p:sldId id="300" r:id="rId45"/>
    <p:sldId id="2134805756" r:id="rId46"/>
    <p:sldId id="2134805757" r:id="rId47"/>
    <p:sldId id="308" r:id="rId48"/>
    <p:sldId id="302" r:id="rId49"/>
    <p:sldId id="2134805759" r:id="rId50"/>
    <p:sldId id="2134805760" r:id="rId51"/>
    <p:sldId id="2134805761" r:id="rId52"/>
    <p:sldId id="2134805762" r:id="rId53"/>
    <p:sldId id="2134805763" r:id="rId54"/>
    <p:sldId id="299" r:id="rId55"/>
    <p:sldId id="2134805764" r:id="rId56"/>
    <p:sldId id="2134805765" r:id="rId57"/>
    <p:sldId id="2134805766" r:id="rId58"/>
    <p:sldId id="2134805768" r:id="rId59"/>
    <p:sldId id="2134805769" r:id="rId60"/>
    <p:sldId id="2134805770" r:id="rId61"/>
    <p:sldId id="2134805771" r:id="rId62"/>
    <p:sldId id="2134805772" r:id="rId63"/>
    <p:sldId id="298" r:id="rId64"/>
    <p:sldId id="2134805773" r:id="rId65"/>
    <p:sldId id="2134805774" r:id="rId66"/>
    <p:sldId id="2134805775" r:id="rId67"/>
    <p:sldId id="2134805776" r:id="rId68"/>
    <p:sldId id="2134805777" r:id="rId69"/>
    <p:sldId id="2134805778" r:id="rId70"/>
    <p:sldId id="2134805779" r:id="rId71"/>
    <p:sldId id="2134805743" r:id="rId72"/>
    <p:sldId id="2134805780" r:id="rId73"/>
    <p:sldId id="2134805781" r:id="rId74"/>
    <p:sldId id="2134805744" r:id="rId75"/>
    <p:sldId id="2134805784" r:id="rId76"/>
    <p:sldId id="2134805785" r:id="rId77"/>
    <p:sldId id="2134805786" r:id="rId78"/>
    <p:sldId id="2134805790" r:id="rId79"/>
    <p:sldId id="2134805791" r:id="rId80"/>
    <p:sldId id="2134805792" r:id="rId81"/>
    <p:sldId id="2134805793" r:id="rId82"/>
    <p:sldId id="2134805794" r:id="rId83"/>
    <p:sldId id="2134805795" r:id="rId84"/>
    <p:sldId id="2134805787" r:id="rId85"/>
    <p:sldId id="2134805788" r:id="rId86"/>
    <p:sldId id="2134805789" r:id="rId87"/>
    <p:sldId id="2134805782" r:id="rId88"/>
    <p:sldId id="2134805783" r:id="rId89"/>
    <p:sldId id="297" r:id="rId90"/>
    <p:sldId id="2134805767" r:id="rId91"/>
    <p:sldId id="291" r:id="rId92"/>
    <p:sldId id="301" r:id="rId93"/>
    <p:sldId id="310" r:id="rId94"/>
    <p:sldId id="311" r:id="rId95"/>
    <p:sldId id="309" r:id="rId96"/>
    <p:sldId id="312" r:id="rId97"/>
    <p:sldId id="2134805758" r:id="rId98"/>
    <p:sldId id="294" r:id="rId99"/>
    <p:sldId id="295" r:id="rId100"/>
    <p:sldId id="287" r:id="rId101"/>
    <p:sldId id="305" r:id="rId102"/>
    <p:sldId id="2759" r:id="rId103"/>
    <p:sldId id="2134805745" r:id="rId104"/>
    <p:sldId id="2760" r:id="rId105"/>
    <p:sldId id="2782" r:id="rId106"/>
    <p:sldId id="2781" r:id="rId107"/>
    <p:sldId id="2757" r:id="rId108"/>
    <p:sldId id="2766" r:id="rId109"/>
    <p:sldId id="2134805749" r:id="rId110"/>
    <p:sldId id="2780" r:id="rId111"/>
    <p:sldId id="2134805751" r:id="rId112"/>
    <p:sldId id="304"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362"/>
            <p14:sldId id="2134805738"/>
            <p14:sldId id="2134805801"/>
            <p14:sldId id="2076137127"/>
          </p14:sldIdLst>
        </p14:section>
        <p14:section name="Under Construction" id="{1E61F531-83FC-448D-B952-D63552D6E8CE}">
          <p14:sldIdLst>
            <p14:sldId id="2134805796"/>
            <p14:sldId id="2134805799"/>
            <p14:sldId id="2134805800"/>
            <p14:sldId id="2761"/>
            <p14:sldId id="2750"/>
            <p14:sldId id="2134805802"/>
            <p14:sldId id="2776"/>
            <p14:sldId id="564"/>
            <p14:sldId id="2134805797"/>
            <p14:sldId id="2134805798"/>
            <p14:sldId id="2134805803"/>
            <p14:sldId id="2758"/>
            <p14:sldId id="2134805742"/>
            <p14:sldId id="522"/>
            <p14:sldId id="2737"/>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78" autoAdjust="0"/>
  </p:normalViewPr>
  <p:slideViewPr>
    <p:cSldViewPr>
      <p:cViewPr varScale="1">
        <p:scale>
          <a:sx n="202" d="100"/>
          <a:sy n="202" d="100"/>
        </p:scale>
        <p:origin x="620" y="340"/>
      </p:cViewPr>
      <p:guideLst>
        <p:guide orient="horz" pos="162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Thu, 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63</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68</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80</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104</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107</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108</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15</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Thu, 2/6/2025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 </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 name="Group 3">
            <a:extLst>
              <a:ext uri="{FF2B5EF4-FFF2-40B4-BE49-F238E27FC236}">
                <a16:creationId xmlns:a16="http://schemas.microsoft.com/office/drawing/2014/main" id="{98D1939B-DB03-6B8E-BEE0-2A4A68B6CC99}"/>
              </a:ext>
            </a:extLst>
          </p:cNvPr>
          <p:cNvGrpSpPr/>
          <p:nvPr/>
        </p:nvGrpSpPr>
        <p:grpSpPr>
          <a:xfrm>
            <a:off x="833784" y="2301032"/>
            <a:ext cx="1393299" cy="2377408"/>
            <a:chOff x="833784" y="2301032"/>
            <a:chExt cx="1393299" cy="2377408"/>
          </a:xfrm>
        </p:grpSpPr>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3">
            <a:extLst>
              <a:ext uri="{FF2B5EF4-FFF2-40B4-BE49-F238E27FC236}">
                <a16:creationId xmlns:a16="http://schemas.microsoft.com/office/drawing/2014/main" id="{C9EE8886-EC54-BFD9-D238-62D4316F3A33}"/>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Machine Learning (ML) &amp; Inference</a:t>
            </a:r>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AD-7E44-3DC0-2283-12882EA13DCF}"/>
              </a:ext>
            </a:extLst>
          </p:cNvPr>
          <p:cNvSpPr>
            <a:spLocks noGrp="1"/>
          </p:cNvSpPr>
          <p:nvPr>
            <p:ph type="title"/>
          </p:nvPr>
        </p:nvSpPr>
        <p:spPr/>
        <p:txBody>
          <a:bodyPr/>
          <a:lstStyle/>
          <a:p>
            <a:endParaRPr lang="en-US"/>
          </a:p>
        </p:txBody>
      </p:sp>
      <p:sp>
        <p:nvSpPr>
          <p:cNvPr id="3" name="Title 3">
            <a:extLst>
              <a:ext uri="{FF2B5EF4-FFF2-40B4-BE49-F238E27FC236}">
                <a16:creationId xmlns:a16="http://schemas.microsoft.com/office/drawing/2014/main" id="{0973ADDB-A623-845D-4842-AC6977C50EF4}"/>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Neural Network</a:t>
            </a:r>
          </a:p>
        </p:txBody>
      </p:sp>
      <p:sp>
        <p:nvSpPr>
          <p:cNvPr id="4" name="AutoShape 2" descr="A high-level abstract diagram representing a computational neural network like GPT. The diagram should feature a central complex node representing the neural network. Surrounding it are multiple smaller nodes (representing tokens and embeddings) connected by edges (representing the relationships between them). The edges should form a complex, interconnected web. Use various geometric shapes and colors to depict different layers and types of nodes and edges. Avoid human-recognizable text, and ensure the diagram conveys the concept of a graph database with nodes and edges in a visually engaging and imaginative way.">
            <a:extLst>
              <a:ext uri="{FF2B5EF4-FFF2-40B4-BE49-F238E27FC236}">
                <a16:creationId xmlns:a16="http://schemas.microsoft.com/office/drawing/2014/main" id="{41190400-304A-3381-672C-5736D5DEF9A6}"/>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olorful hexagons and circles with text&#10;&#10;Description automatically generated">
            <a:extLst>
              <a:ext uri="{FF2B5EF4-FFF2-40B4-BE49-F238E27FC236}">
                <a16:creationId xmlns:a16="http://schemas.microsoft.com/office/drawing/2014/main" id="{7F510A46-ED01-05C9-B635-F1ACFCC92D04}"/>
              </a:ext>
            </a:extLst>
          </p:cNvPr>
          <p:cNvPicPr>
            <a:picLocks noChangeAspect="1"/>
          </p:cNvPicPr>
          <p:nvPr/>
        </p:nvPicPr>
        <p:blipFill>
          <a:blip r:embed="rId2"/>
          <a:stretch>
            <a:fillRect/>
          </a:stretch>
        </p:blipFill>
        <p:spPr>
          <a:xfrm>
            <a:off x="2371725" y="660605"/>
            <a:ext cx="4400550" cy="4400550"/>
          </a:xfrm>
          <a:prstGeom prst="rect">
            <a:avLst/>
          </a:prstGeom>
        </p:spPr>
      </p:pic>
    </p:spTree>
    <p:extLst>
      <p:ext uri="{BB962C8B-B14F-4D97-AF65-F5344CB8AC3E}">
        <p14:creationId xmlns:p14="http://schemas.microsoft.com/office/powerpoint/2010/main" val="3527110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b="1" dirty="0"/>
              <a:t>.</a:t>
            </a:r>
            <a:r>
              <a:rPr lang="en-US" b="1" dirty="0" err="1"/>
              <a:t>gitignore</a:t>
            </a:r>
            <a:r>
              <a:rPr lang="en-US" b="1" dirty="0"/>
              <a:t> </a:t>
            </a:r>
            <a:r>
              <a:rPr lang="en-US" dirty="0"/>
              <a:t>to hide</a:t>
            </a:r>
          </a:p>
        </p:txBody>
      </p:sp>
    </p:spTree>
    <p:extLst>
      <p:ext uri="{BB962C8B-B14F-4D97-AF65-F5344CB8AC3E}">
        <p14:creationId xmlns:p14="http://schemas.microsoft.com/office/powerpoint/2010/main" val="4126712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a:xfrm>
            <a:off x="1219200" y="1602"/>
            <a:ext cx="7548179" cy="560552"/>
          </a:xfrm>
        </p:spPr>
        <p:txBody>
          <a:bodyPr>
            <a:normAutofit/>
          </a:bodyPr>
          <a:lstStyle/>
          <a:p>
            <a:pPr>
              <a:lnSpc>
                <a:spcPct val="90000"/>
              </a:lnSpc>
            </a:pPr>
            <a:r>
              <a:rPr lang="en-US" sz="3300" dirty="0"/>
              <a:t>Pro Tip: Use GH Copilot in the CLI</a:t>
            </a:r>
          </a:p>
        </p:txBody>
      </p:sp>
      <p:pic>
        <p:nvPicPr>
          <p:cNvPr id="8" name="Picture 7">
            <a:extLst>
              <a:ext uri="{FF2B5EF4-FFF2-40B4-BE49-F238E27FC236}">
                <a16:creationId xmlns:a16="http://schemas.microsoft.com/office/drawing/2014/main" id="{707DCA52-A0A2-9154-7B0F-65328F2760E5}"/>
              </a:ext>
            </a:extLst>
          </p:cNvPr>
          <p:cNvPicPr>
            <a:picLocks noChangeAspect="1"/>
          </p:cNvPicPr>
          <p:nvPr/>
        </p:nvPicPr>
        <p:blipFill>
          <a:blip r:embed="rId2"/>
          <a:stretch>
            <a:fillRect/>
          </a:stretch>
        </p:blipFill>
        <p:spPr>
          <a:xfrm>
            <a:off x="1508793" y="742950"/>
            <a:ext cx="6126414" cy="4211911"/>
          </a:xfrm>
          <a:prstGeom prst="rect">
            <a:avLst/>
          </a:prstGeom>
          <a:noFill/>
        </p:spPr>
      </p:pic>
    </p:spTree>
    <p:extLst>
      <p:ext uri="{BB962C8B-B14F-4D97-AF65-F5344CB8AC3E}">
        <p14:creationId xmlns:p14="http://schemas.microsoft.com/office/powerpoint/2010/main" val="232107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143000" y="0"/>
            <a:ext cx="7552944" cy="557784"/>
          </a:xfrm>
        </p:spPr>
        <p:txBody>
          <a:bodyPr>
            <a:normAutofit/>
          </a:bodyPr>
          <a:lstStyle/>
          <a:p>
            <a:pPr>
              <a:lnSpc>
                <a:spcPct val="90000"/>
              </a:lnSpc>
            </a:pPr>
            <a:r>
              <a:rPr lang="en-US" sz="330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sz="half" idx="1"/>
          </p:nvPr>
        </p:nvSpPr>
        <p:spPr>
          <a:xfrm>
            <a:off x="457200" y="946140"/>
            <a:ext cx="4038600" cy="3394472"/>
          </a:xfrm>
        </p:spPr>
        <p:txBody>
          <a:bodyPr>
            <a:normAutofit/>
          </a:bodyPr>
          <a:lstStyle/>
          <a:p>
            <a:r>
              <a:rPr lang="en-US" dirty="0"/>
              <a:t>Based in Nashville, TN, US</a:t>
            </a:r>
          </a:p>
          <a:p>
            <a:pPr lvl="1"/>
            <a:r>
              <a:rPr lang="en-US" sz="2200" dirty="0"/>
              <a:t>Central time zone</a:t>
            </a:r>
          </a:p>
          <a:p>
            <a:r>
              <a:rPr lang="en-US" dirty="0"/>
              <a:t>28-year Microsoft Certified Trainer (MCT)</a:t>
            </a:r>
          </a:p>
          <a:p>
            <a:r>
              <a:rPr lang="en-US" dirty="0"/>
              <a:t>6-year Microsoft MVP in Azure AI</a:t>
            </a:r>
          </a:p>
          <a:p>
            <a:r>
              <a:rPr lang="en-US" dirty="0"/>
              <a:t>Connect: </a:t>
            </a:r>
            <a:r>
              <a:rPr lang="en-US"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TechTrainerTim.com</a:t>
            </a:r>
          </a:p>
        </p:txBody>
      </p:sp>
      <p:pic>
        <p:nvPicPr>
          <p:cNvPr id="6" name="Picture 5" descr="A person wearing glasses and a black jacket&#10;&#10;Description automatically generated">
            <a:extLst>
              <a:ext uri="{FF2B5EF4-FFF2-40B4-BE49-F238E27FC236}">
                <a16:creationId xmlns:a16="http://schemas.microsoft.com/office/drawing/2014/main" id="{E5C59645-31D3-0313-B7E8-857ABA1B8EA3}"/>
              </a:ext>
            </a:extLst>
          </p:cNvPr>
          <p:cNvPicPr>
            <a:picLocks noChangeAspect="1"/>
          </p:cNvPicPr>
          <p:nvPr/>
        </p:nvPicPr>
        <p:blipFill>
          <a:blip r:embed="rId2"/>
          <a:srcRect r="5" b="2555"/>
          <a:stretch/>
        </p:blipFill>
        <p:spPr>
          <a:xfrm>
            <a:off x="4657344" y="946356"/>
            <a:ext cx="4038600" cy="3394472"/>
          </a:xfrm>
          <a:prstGeom prst="rect">
            <a:avLst/>
          </a:prstGeom>
          <a:noFill/>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Cover as many GitHub Copilot certification exam objectives in four hours </a:t>
            </a:r>
            <a:r>
              <a:rPr lang="en-US"/>
              <a:t>as possible!</a:t>
            </a:r>
          </a:p>
          <a:p>
            <a:endParaRPr lang="en-US" dirty="0"/>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36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copilotcert</a:t>
            </a:r>
            <a:endPar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304800" y="971550"/>
            <a:ext cx="8534400" cy="3810000"/>
          </a:xfrm>
        </p:spPr>
        <p:txBody>
          <a:bodyPr/>
          <a:lstStyle/>
          <a:p>
            <a:r>
              <a:rPr lang="en-US" sz="2800" dirty="0"/>
              <a:t>08:00am  -  Start</a:t>
            </a:r>
          </a:p>
          <a:p>
            <a:r>
              <a:rPr lang="en-US" sz="2800" dirty="0"/>
              <a:t>09:00am  -  10-minute break</a:t>
            </a:r>
          </a:p>
          <a:p>
            <a:r>
              <a:rPr lang="en-US" sz="2800" dirty="0"/>
              <a:t>10:00am   -  10-minute break</a:t>
            </a:r>
          </a:p>
          <a:p>
            <a:r>
              <a:rPr lang="en-US" sz="2800" dirty="0"/>
              <a:t>11:00am   -  10-minute break</a:t>
            </a:r>
          </a:p>
          <a:p>
            <a:r>
              <a:rPr lang="en-US" sz="2800" dirty="0"/>
              <a:t>12:00pm  -  Finish</a:t>
            </a:r>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11300" y="1424536"/>
            <a:ext cx="6475791" cy="2578256"/>
          </a:xfrm>
        </p:spPr>
        <p:txBody>
          <a:bodyPr/>
          <a:lstStyle/>
          <a:p>
            <a:r>
              <a:rPr lang="en-US" dirty="0"/>
              <a:t>Materials: </a:t>
            </a:r>
            <a:r>
              <a:rPr lang="en-US" b="1" dirty="0">
                <a:solidFill>
                  <a:srgbClr val="0070C0"/>
                </a:solidFill>
              </a:rPr>
              <a:t>timw.info/</a:t>
            </a:r>
            <a:r>
              <a:rPr lang="en-US" b="1" dirty="0" err="1">
                <a:solidFill>
                  <a:srgbClr val="0070C0"/>
                </a:solidFill>
              </a:rPr>
              <a:t>copilotaio</a:t>
            </a:r>
            <a:endParaRPr lang="en-US" b="1" dirty="0">
              <a:solidFill>
                <a:srgbClr val="0070C0"/>
              </a:solidFill>
            </a:endParaRPr>
          </a:p>
          <a:p>
            <a:r>
              <a:rPr lang="en-US" dirty="0"/>
              <a:t>Contact: </a:t>
            </a:r>
            <a:r>
              <a:rPr lang="en-US" b="1" dirty="0">
                <a:solidFill>
                  <a:srgbClr val="0070C0"/>
                </a:solidFill>
              </a:rPr>
              <a:t>timw.info/linkedin</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p:txBody>
          <a:bodyPr/>
          <a:lstStyle/>
          <a:p>
            <a:r>
              <a:rPr lang="en-US" dirty="0"/>
              <a:t>This Section Is...</a:t>
            </a:r>
          </a:p>
        </p:txBody>
      </p:sp>
      <p:pic>
        <p:nvPicPr>
          <p:cNvPr id="2050" name="Picture 2">
            <a:extLst>
              <a:ext uri="{FF2B5EF4-FFF2-40B4-BE49-F238E27FC236}">
                <a16:creationId xmlns:a16="http://schemas.microsoft.com/office/drawing/2014/main" id="{63B957D3-5486-A7EC-DC5B-89AC1034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310" y="998482"/>
            <a:ext cx="4195380" cy="314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8685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 Think of learned pattern recognition in </a:t>
            </a:r>
            <a:r>
              <a:rPr lang="en-GB"/>
              <a:t>humans over time.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9676</TotalTime>
  <Words>4061</Words>
  <Application>Microsoft Office PowerPoint</Application>
  <PresentationFormat>On-screen Show (16:9)</PresentationFormat>
  <Paragraphs>480</Paragraphs>
  <Slides>109</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vt:lpstr>
      <vt:lpstr>Calibri</vt:lpstr>
      <vt:lpstr>JetBrains Mono</vt:lpstr>
      <vt:lpstr>Myriad Pro</vt:lpstr>
      <vt:lpstr>PS TT Commons</vt:lpstr>
      <vt:lpstr>PS TT Commons DemiBold</vt:lpstr>
      <vt:lpstr>PS TT Commons Medium</vt:lpstr>
      <vt:lpstr>Roboto Mono Medium</vt:lpstr>
      <vt:lpstr>Segoe Pro</vt:lpstr>
      <vt:lpstr>Standard_LiveLessons_2017</vt:lpstr>
      <vt:lpstr>PowerPoint Presentation</vt:lpstr>
      <vt:lpstr>Tim Warner</vt:lpstr>
      <vt:lpstr>Learning Goals</vt:lpstr>
      <vt:lpstr>Course materials</vt:lpstr>
      <vt:lpstr>Course Flow (Central Time Zone)</vt:lpstr>
      <vt:lpstr>GitHub Enterprise Cloud (GHEC)</vt:lpstr>
      <vt:lpstr>Thank you!</vt:lpstr>
      <vt:lpstr>This Section Is...</vt:lpstr>
      <vt:lpstr>Artificial Intelligence (AI)</vt:lpstr>
      <vt:lpstr>Machine Learning (ML)</vt:lpstr>
      <vt:lpstr>Neural Networks</vt:lpstr>
      <vt:lpstr> </vt:lpstr>
      <vt:lpstr>PowerPoint Presentation</vt:lpstr>
      <vt:lpstr> </vt:lpstr>
      <vt:lpstr> </vt:lpstr>
      <vt:lpstr>Pro tip: Use a prompt.txt file</vt:lpstr>
      <vt:lpstr>Pro Tip: Tell GH Copilot about you</vt:lpstr>
      <vt:lpstr>Pro Tip: Use GH Copilot in the CLI</vt:lpstr>
      <vt:lpstr>Foundational Terminology</vt:lpstr>
      <vt:lpstr>New Paradigms...and Fear</vt:lpstr>
      <vt:lpstr>Preliminary Terminology</vt:lpstr>
      <vt:lpstr>Preliminary Terminology</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55</cp:revision>
  <dcterms:created xsi:type="dcterms:W3CDTF">2015-09-28T19:52:00Z</dcterms:created>
  <dcterms:modified xsi:type="dcterms:W3CDTF">2025-02-06T21:24:02Z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